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8324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 App Notifications, Databases, &amp; Publishing: A Comprehensive 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5852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mobile applications rely on three key pillars: notifications, databases, and publishing processes.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394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components form the backbone of user engagement in today's digital ecosystem.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3204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90% of mobile time spent in apps and 3.5 trillion notifications sent annually, mastering these elements is crucial.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9030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Mobile App Ecosystem Overview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280190" y="2399467"/>
            <a:ext cx="3633549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5.4M</a:t>
            </a:r>
            <a:endParaRPr lang="en-US" sz="5000" dirty="0"/>
          </a:p>
        </p:txBody>
      </p:sp>
      <p:sp>
        <p:nvSpPr>
          <p:cNvPr id="5" name="Text 2"/>
          <p:cNvSpPr/>
          <p:nvPr/>
        </p:nvSpPr>
        <p:spPr>
          <a:xfrm>
            <a:off x="6280190" y="3276481"/>
            <a:ext cx="363354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Apps across iOS and Android platforms in 2025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0202942" y="2399467"/>
            <a:ext cx="363366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40+</a:t>
            </a:r>
            <a:endParaRPr lang="en-US" sz="5000" dirty="0"/>
          </a:p>
        </p:txBody>
      </p:sp>
      <p:sp>
        <p:nvSpPr>
          <p:cNvPr id="7" name="Text 4"/>
          <p:cNvSpPr/>
          <p:nvPr/>
        </p:nvSpPr>
        <p:spPr>
          <a:xfrm>
            <a:off x="10202942" y="3276481"/>
            <a:ext cx="363366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number of apps installed per user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241506" y="4567952"/>
            <a:ext cx="363366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18</a:t>
            </a:r>
            <a:endParaRPr lang="en-US" sz="5000" dirty="0"/>
          </a:p>
        </p:txBody>
      </p:sp>
      <p:sp>
        <p:nvSpPr>
          <p:cNvPr id="9" name="Text 6"/>
          <p:cNvSpPr/>
          <p:nvPr/>
        </p:nvSpPr>
        <p:spPr>
          <a:xfrm>
            <a:off x="8241506" y="5444966"/>
            <a:ext cx="363366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Apps users interact with monthly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280190" y="5970151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mobile app infrastructure consists of interconnected components. Frontend interfaces connect to backend systems, databases, and notification services.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280190" y="6803708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ecosystem enables seamless user experiences across millions of applications.</a:t>
            </a:r>
            <a:endParaRPr lang="en-US" sz="15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1907"/>
            <a:ext cx="98462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Mobile Notifications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976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Push Notifications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7880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Server-initiated messages. Delivered even when app is closed. Require user permission.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1976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In-App Notifications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77880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Displayed only when app is running. Don't require system permissions. Higher visibility.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1976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Local Notifications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77880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Scheduled by the app itself. Function without internet connection. Useful for reminders.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3267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technical architecture relies on Firebase Cloud Messaging for Android and Apple Push Notification service for iOS.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9447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notifications can increase user retention by up to 3x.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641" y="772001"/>
            <a:ext cx="7569517" cy="1194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Notification Implementation Best Practices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73641" y="2253615"/>
            <a:ext cx="430173" cy="430173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317" y="2289393"/>
            <a:ext cx="286703" cy="35849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94909" y="2319338"/>
            <a:ext cx="285452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Permission Optimization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894909" y="2732603"/>
            <a:ext cx="6948249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Explain value before requesting. Time requests strategically. Target 70% acceptance benchmark.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273641" y="3726656"/>
            <a:ext cx="430173" cy="430173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17" y="3762435"/>
            <a:ext cx="286703" cy="35849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94909" y="3792379"/>
            <a:ext cx="2618065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Rich Media Integration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894909" y="4205645"/>
            <a:ext cx="6948249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 images for 56% higher engagement. Add action buttons. Implement deep links.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6273641" y="5199698"/>
            <a:ext cx="430173" cy="430173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317" y="5235476"/>
            <a:ext cx="286703" cy="35849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894909" y="5265420"/>
            <a:ext cx="286881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Personalization Strategy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6894909" y="5678686"/>
            <a:ext cx="6948249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device data. Use location context. Incorporate behavioral patterns.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6273641" y="6366867"/>
            <a:ext cx="430173" cy="430173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317" y="6402645"/>
            <a:ext cx="286703" cy="35849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894909" y="6432590"/>
            <a:ext cx="2812256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Requirements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6894909" y="6845856"/>
            <a:ext cx="6948249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device tokens. Optimize payload size. Implement secure device registration.</a:t>
            </a:r>
            <a:endParaRPr lang="en-US" sz="150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059" y="552807"/>
            <a:ext cx="5010031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 Database Fundamentals</a:t>
            </a:r>
            <a:endParaRPr lang="en-US" sz="2550" dirty="0"/>
          </a:p>
        </p:txBody>
      </p:sp>
      <p:sp>
        <p:nvSpPr>
          <p:cNvPr id="4" name="Shape 1"/>
          <p:cNvSpPr/>
          <p:nvPr/>
        </p:nvSpPr>
        <p:spPr>
          <a:xfrm>
            <a:off x="6190059" y="1157168"/>
            <a:ext cx="7736681" cy="1532453"/>
          </a:xfrm>
          <a:prstGeom prst="roundRect">
            <a:avLst>
              <a:gd name="adj" fmla="val 358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28291" y="1295400"/>
            <a:ext cx="16335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SQLite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6328291" y="1577935"/>
            <a:ext cx="746021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Self-contained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6328291" y="1832729"/>
            <a:ext cx="746021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on iOS/Android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6328291" y="2087523"/>
            <a:ext cx="746021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SQL-based queries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6328291" y="2342317"/>
            <a:ext cx="746021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 storage only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6190059" y="2820233"/>
            <a:ext cx="7736681" cy="1532453"/>
          </a:xfrm>
          <a:prstGeom prst="roundRect">
            <a:avLst>
              <a:gd name="adj" fmla="val 358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28291" y="2958465"/>
            <a:ext cx="16335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Realm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6328291" y="3241000"/>
            <a:ext cx="746021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Object-oriented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6328291" y="3495794"/>
            <a:ext cx="746021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capabilities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6328291" y="3750588"/>
            <a:ext cx="746021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Cross-platform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6328291" y="4005382"/>
            <a:ext cx="746021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Offline-first design</a:t>
            </a:r>
            <a:endParaRPr lang="en-US" sz="1000" dirty="0"/>
          </a:p>
        </p:txBody>
      </p:sp>
      <p:sp>
        <p:nvSpPr>
          <p:cNvPr id="16" name="Shape 13"/>
          <p:cNvSpPr/>
          <p:nvPr/>
        </p:nvSpPr>
        <p:spPr>
          <a:xfrm>
            <a:off x="6190059" y="4483298"/>
            <a:ext cx="7736681" cy="1532453"/>
          </a:xfrm>
          <a:prstGeom prst="roundRect">
            <a:avLst>
              <a:gd name="adj" fmla="val 358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28291" y="4621530"/>
            <a:ext cx="16335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Firebase Realtime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6328291" y="4904065"/>
            <a:ext cx="746021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Cloud-based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6328291" y="5158859"/>
            <a:ext cx="746021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 structure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6328291" y="5413653"/>
            <a:ext cx="746021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 syncing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6328291" y="5668447"/>
            <a:ext cx="746021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architecture</a:t>
            </a:r>
            <a:endParaRPr lang="en-US" sz="1000" dirty="0"/>
          </a:p>
        </p:txBody>
      </p:sp>
      <p:sp>
        <p:nvSpPr>
          <p:cNvPr id="22" name="Shape 19"/>
          <p:cNvSpPr/>
          <p:nvPr/>
        </p:nvSpPr>
        <p:spPr>
          <a:xfrm>
            <a:off x="6190059" y="6146363"/>
            <a:ext cx="7736681" cy="1532453"/>
          </a:xfrm>
          <a:prstGeom prst="roundRect">
            <a:avLst>
              <a:gd name="adj" fmla="val 358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6328291" y="6284595"/>
            <a:ext cx="16335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Data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6328291" y="6567130"/>
            <a:ext cx="746021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Apple ecosystem</a:t>
            </a:r>
            <a:endParaRPr lang="en-US" sz="1000" dirty="0"/>
          </a:p>
        </p:txBody>
      </p:sp>
      <p:sp>
        <p:nvSpPr>
          <p:cNvPr id="25" name="Text 22"/>
          <p:cNvSpPr/>
          <p:nvPr/>
        </p:nvSpPr>
        <p:spPr>
          <a:xfrm>
            <a:off x="6328291" y="6821924"/>
            <a:ext cx="746021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 graph management</a:t>
            </a:r>
            <a:endParaRPr lang="en-US" sz="1000" dirty="0"/>
          </a:p>
        </p:txBody>
      </p:sp>
      <p:sp>
        <p:nvSpPr>
          <p:cNvPr id="26" name="Text 23"/>
          <p:cNvSpPr/>
          <p:nvPr/>
        </p:nvSpPr>
        <p:spPr>
          <a:xfrm>
            <a:off x="6328291" y="7076718"/>
            <a:ext cx="746021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Versioning support</a:t>
            </a:r>
            <a:endParaRPr lang="en-US" sz="1000" dirty="0"/>
          </a:p>
        </p:txBody>
      </p:sp>
      <p:sp>
        <p:nvSpPr>
          <p:cNvPr id="27" name="Text 24"/>
          <p:cNvSpPr/>
          <p:nvPr/>
        </p:nvSpPr>
        <p:spPr>
          <a:xfrm>
            <a:off x="6328291" y="7331512"/>
            <a:ext cx="746021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iOS/macOS</a:t>
            </a:r>
            <a:endParaRPr lang="en-US" sz="1000" dirty="0"/>
          </a:p>
        </p:txBody>
      </p:sp>
      <p:pic>
        <p:nvPicPr>
          <p:cNvPr id="2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021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Implementation Strategies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146340"/>
            <a:ext cx="907256" cy="1335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59623" y="2327791"/>
            <a:ext cx="278844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Offline-First Architecture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459623" y="2720102"/>
            <a:ext cx="63769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for local data access first. Sync with cloud when connection available.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482102"/>
            <a:ext cx="907256" cy="13357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9623" y="366355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CRUD Operations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459623" y="4055864"/>
            <a:ext cx="63769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Create, Read, Update, Delete functions. Consider mobile constraints.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817864"/>
            <a:ext cx="907256" cy="13357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59623" y="499931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Schema Design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459623" y="5391626"/>
            <a:ext cx="63769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 data relationships carefully. Balance normalization with performance needs.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153626"/>
            <a:ext cx="907256" cy="13357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59623" y="6335078"/>
            <a:ext cx="272426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 Implementation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459623" y="6727388"/>
            <a:ext cx="63769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Encrypt sensitive data. Implement proper authentication. Validate all inputs.</a:t>
            </a:r>
            <a:endParaRPr lang="en-US" sz="140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11754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Connecting Notifications and Databases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Events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data changes to trigger relevant notifications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Notification Storage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history and user preferences in database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923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Analytics 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 engagement metrics for optimization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20466" y="5314117"/>
            <a:ext cx="28720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Data Sync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UI instantly when notification is received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0802"/>
            <a:ext cx="7427357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 Publishing Fundamentals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509742" y="1644848"/>
            <a:ext cx="22860" cy="5883950"/>
          </a:xfrm>
          <a:prstGeom prst="roundRect">
            <a:avLst>
              <a:gd name="adj" fmla="val 375070"/>
            </a:avLst>
          </a:prstGeom>
          <a:solidFill>
            <a:srgbClr val="E1C7B6"/>
          </a:solidFill>
          <a:ln/>
        </p:spPr>
      </p:sp>
      <p:sp>
        <p:nvSpPr>
          <p:cNvPr id="5" name="Shape 2"/>
          <p:cNvSpPr/>
          <p:nvPr/>
        </p:nvSpPr>
        <p:spPr>
          <a:xfrm>
            <a:off x="6716494" y="1862971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E1C7B6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30" y="164484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56628" y="1683068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530465" y="171497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Preparation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30465" y="2156222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certificates and provisioning profiles. Compile release build. Test thoroughly.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16494" y="3436025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E1C7B6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30" y="3217902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56628" y="3256121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530465" y="32880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Submission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530465" y="3729276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store listings. Upload binary. Provide screenshots and metadata.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16494" y="5009078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E1C7B6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30" y="4790956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56628" y="482917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530465" y="486108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Review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530465" y="5302329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Wait for store approval. Address any rejection issues. Typically 24-48 hours.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16494" y="6582132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E1C7B6"/>
          </a:solidFill>
          <a:ln/>
        </p:spPr>
      </p:sp>
      <p:sp>
        <p:nvSpPr>
          <p:cNvPr id="21" name="Shape 18"/>
          <p:cNvSpPr/>
          <p:nvPr/>
        </p:nvSpPr>
        <p:spPr>
          <a:xfrm>
            <a:off x="6280130" y="6364010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56628" y="6402229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7530465" y="64341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Release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530465" y="6875383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 public availability. Monitor initial performance. Respond to feedback.</a:t>
            </a:r>
            <a:endParaRPr lang="en-US" sz="1600" dirty="0"/>
          </a:p>
        </p:txBody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13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 and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29044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829044"/>
            <a:ext cx="41449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Design Database Architecture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1946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appropriate database solutions. Plan data structure. Implement security measures.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272082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272082"/>
            <a:ext cx="4416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 Notification Strategy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76250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up technical infrastructure. Define trigger events. Create personalization system.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715119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715119"/>
            <a:ext cx="34460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Stay Current with Trends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20553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privacy changes. Explore AI-powered notifications. Investigate edge computing options.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2025-05-10T02:19:36Z</dcterms:created>
  <dcterms:modified xsi:type="dcterms:W3CDTF">2025-05-10T02:19:36Z</dcterms:modified>
</cp:coreProperties>
</file>